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91" r:id="rId5"/>
    <p:sldId id="300" r:id="rId6"/>
    <p:sldId id="292" r:id="rId7"/>
    <p:sldId id="293" r:id="rId8"/>
    <p:sldId id="301" r:id="rId9"/>
    <p:sldId id="303" r:id="rId10"/>
    <p:sldId id="304" r:id="rId11"/>
    <p:sldId id="305" r:id="rId12"/>
    <p:sldId id="306" r:id="rId13"/>
    <p:sldId id="307" r:id="rId14"/>
    <p:sldId id="294" r:id="rId15"/>
    <p:sldId id="295" r:id="rId16"/>
    <p:sldId id="296" r:id="rId17"/>
    <p:sldId id="259" r:id="rId18"/>
    <p:sldId id="290" r:id="rId19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106" y="931"/>
      </p:cViewPr>
      <p:guideLst>
        <p:guide orient="horz" pos="16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hyperlink" Target="http://ciit.fanya.chaox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1475656" y="1724467"/>
            <a:ext cx="6192688" cy="15379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级新生学分抢先修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开课啦</a:t>
            </a:r>
            <a:endParaRPr lang="zh-CN" alt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454502" y="3484106"/>
            <a:ext cx="24942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常州工业职业技术学院教务处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75059" y="3906381"/>
            <a:ext cx="116332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2022.0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.19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246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3.参加课程作业、考试（若有）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3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在“任务”栏——“作业”、“考试”，可以看到课程作业、考试的相关信息，点击进入就可以开始答题啦！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2"/>
          <p:cNvPicPr>
            <a:picLocks noChangeAspect="1"/>
          </p:cNvPicPr>
          <p:nvPr/>
        </p:nvPicPr>
        <p:blipFill>
          <a:blip r:embed="rId1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5"/>
          <a:stretch>
            <a:fillRect/>
          </a:stretch>
        </p:blipFill>
        <p:spPr>
          <a:xfrm>
            <a:off x="5292090" y="985520"/>
            <a:ext cx="2287270" cy="286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182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4.更多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点击“更多”— “资料”，可以查阅教师上传的课程拓展学习资料。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20" descr="1257b973954f807ab5d289650430fbd"/>
          <p:cNvPicPr>
            <a:picLocks noChangeAspect="1"/>
          </p:cNvPicPr>
          <p:nvPr/>
        </p:nvPicPr>
        <p:blipFill>
          <a:blip r:embed="rId1">
            <a:lum contrast="-18000"/>
          </a:blip>
          <a:stretch>
            <a:fillRect/>
          </a:stretch>
        </p:blipFill>
        <p:spPr>
          <a:xfrm>
            <a:off x="4284345" y="1347470"/>
            <a:ext cx="412877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818888"/>
            <a:ext cx="7488832" cy="265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lnSpc>
                <a:spcPts val="4000"/>
              </a:lnSpc>
            </a:pPr>
            <a:r>
              <a:rPr lang="zh-CN" altLang="en-US" sz="21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选课学生需在此规定时间内登录平台完成自主学习的全过程。</a:t>
            </a:r>
            <a:r>
              <a:rPr lang="zh-CN" altLang="en-US" sz="21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（此选课学生根据自身条件，完全自愿参与提前学习，获得此学分相当于提前获得入校后选修课的学分。）</a:t>
            </a:r>
            <a:r>
              <a:rPr lang="zh-CN" altLang="en-US" sz="21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1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此次课程学习不合格，也没有关系，选修课成绩不合格不录入成绩系统，进校后可继续参加选修课选课学习，获得相应学分。</a:t>
            </a:r>
            <a:endParaRPr lang="zh-CN" altLang="en-US" sz="2100" b="1" kern="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4185761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四、网络课的上课时间安排：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79003" y="1138694"/>
            <a:ext cx="4785995" cy="6680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—8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40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75606"/>
            <a:ext cx="7488832" cy="117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采取形成性课程考核方式，总评成绩达到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分及以上则可获得相应课程学分。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3877985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五、成绩考核及学分获得：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419622"/>
            <a:ext cx="7488832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网络平台目前可以监控学生刷课等不良行为，如学生学习过程有不良记录，则上课成绩无效。</a:t>
            </a:r>
            <a:endParaRPr lang="zh-CN" altLang="en-US" sz="2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ts val="4500"/>
              </a:lnSpc>
            </a:pPr>
            <a:r>
              <a:rPr lang="en-US" altLang="zh-CN" sz="2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此平台为学院采购平台，学校为各位新生在学习通上开设课程</a:t>
            </a:r>
            <a:r>
              <a:rPr lang="zh-CN" altLang="en-US" sz="2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不收取任何费用</a:t>
            </a:r>
            <a:r>
              <a:rPr lang="zh-CN" altLang="en-US" sz="26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六、特别说明：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149163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友情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539490" y="1202055"/>
            <a:ext cx="4995545" cy="249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正常情况各位同学自己摸索平台使用可以顺利完成学习，如确实遇到问题，可以求助在线客服，也可以致电超星尔雅客服4000698603，,或者加QQ群628222539咨询。</a:t>
            </a:r>
            <a:endParaRPr lang="zh-CN" altLang="en-US" sz="2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51670"/>
            <a:ext cx="61926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开始你的假期充电之旅吧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3" y="1995686"/>
            <a:ext cx="7488832" cy="98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500"/>
              </a:lnSpc>
            </a:pP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登录网址</a:t>
            </a:r>
            <a:r>
              <a:rPr lang="en-US" altLang="zh-CN" sz="2400" b="1" u="sng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http://ciit.fanya.chaoxing.com 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ts val="3500"/>
              </a:lnSpc>
            </a:pP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或者扫描图中二维码，下载手机客户端学习登录。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928" y="699542"/>
            <a:ext cx="827214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2022级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新生学分抢先修</a:t>
            </a: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尔雅网络课上课通知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347614"/>
            <a:ext cx="2377574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3500"/>
              </a:lnSpc>
              <a:buFont typeface="Times New Roman" panose="02020603050405020304" pitchFamily="18" charset="0"/>
              <a:buAutoNum type="ea1ChsPlain"/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、学习登录：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CHENHA~1\AppData\Local\Temp\ksohtml\wps55C8.t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03681"/>
            <a:ext cx="20288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07704" y="3435846"/>
            <a:ext cx="2518638" cy="704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500"/>
              </a:lnSpc>
            </a:pPr>
            <a:r>
              <a:rPr lang="zh-CN" altLang="en-US" sz="2400" b="1" kern="0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超星学习通</a:t>
            </a:r>
            <a:endParaRPr lang="en-US" altLang="zh-CN" sz="2400" b="1" kern="0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  <a:p>
            <a:pPr lvl="0" algn="ctr">
              <a:lnSpc>
                <a:spcPts val="2500"/>
              </a:lnSpc>
            </a:pPr>
            <a:r>
              <a:rPr lang="zh-CN" altLang="en-US" sz="1400" b="1" kern="0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安卓、苹果应用市场均有下载</a:t>
            </a:r>
            <a:endParaRPr lang="en-US" altLang="zh-CN" sz="1400" b="1" kern="0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405" y="1995805"/>
            <a:ext cx="2590165" cy="233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500"/>
              </a:lnSpc>
            </a:pPr>
            <a:r>
              <a:rPr sz="2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手机登录进入APP以后，如图操作，首先在页面下方点击“其他登录方式”进入机构登录。</a:t>
            </a:r>
            <a:endParaRPr lang="zh-CN" altLang="en-US" sz="2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928" y="699542"/>
            <a:ext cx="827214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2022级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新生学分抢先修</a:t>
            </a: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尔雅网络课上课通知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347614"/>
            <a:ext cx="2377574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3500"/>
              </a:lnSpc>
              <a:buFont typeface="Times New Roman" panose="02020603050405020304" pitchFamily="18" charset="0"/>
              <a:buAutoNum type="ea1ChsPlain"/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、学习登录：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27855" y="1275715"/>
            <a:ext cx="3086100" cy="3255010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011435"/>
            <a:ext cx="7488832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学习账号是身份证号码，初始密码是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s654321s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。进入页面后按系统要求完善资料，请务必保证资料的准确性。密码修改后请务必保证以后都记住该密码。如忘记密码请点击“忘记密码”按钮找回。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3877985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二、关于学习账号和密码：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75606"/>
            <a:ext cx="7488832" cy="182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为满足广大学生的兴趣爱好，我院为每位新生提供了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门课程，请根据您的兴趣爱好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自愿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选择其中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门课程学习。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当然您有时间也可以多学几门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75397" y="1171575"/>
          <a:ext cx="6593205" cy="309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813"/>
                <a:gridCol w="1627187"/>
                <a:gridCol w="993775"/>
                <a:gridCol w="2170113"/>
              </a:tblGrid>
              <a:tr h="495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课程名称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课程上课平台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课程性质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上课学生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太阳系中的有趣科学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尔雅（学习通app）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选修课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2022级新生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7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舞台人生：走进戏剧艺术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264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习近平新时代中国特色社会主义思想</a:t>
                      </a:r>
                      <a:endParaRPr lang="en-US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60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人工智能与信息社会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75666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1.观看教学视频+完成章节测验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登录后，有两种入口均可进入课程列表。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方法1：首页——课程；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4500"/>
              </a:lnSpc>
            </a:pP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方法2：我的——课程。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4" descr="ae4e74889bf9f804bca617a99cc9e54"/>
          <p:cNvPicPr>
            <a:picLocks noChangeAspect="1"/>
          </p:cNvPicPr>
          <p:nvPr/>
        </p:nvPicPr>
        <p:blipFill>
          <a:blip r:embed="rId1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419860"/>
            <a:ext cx="4154170" cy="2600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201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1.观看教学视频+完成章节测验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3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进入课程学习界面，在“章节”点击任一小标题，即可开始观看这一小节的教学视频，完成相应章节测验。</a:t>
            </a:r>
            <a:endParaRPr 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45" y="1274445"/>
            <a:ext cx="4250055" cy="253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385" y="1060450"/>
            <a:ext cx="3498215" cy="259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ts val="45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2.参与讨论</a:t>
            </a:r>
            <a:endParaRPr lang="en-US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ts val="3000"/>
              </a:lnSpc>
            </a:pPr>
            <a:r>
              <a:rPr 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在“任务”栏，点击“讨论”，即可进入课程讨论区。在讨论区点击右上方的编辑按钮，编辑话题，就可以和老师、同学们一起交流分享自己的学习心得啦</a:t>
            </a: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600" b="1" kern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4" descr="bee5e6c242dc9d098fbddc1f91cd3b8"/>
          <p:cNvPicPr>
            <a:picLocks noChangeAspect="1"/>
          </p:cNvPicPr>
          <p:nvPr/>
        </p:nvPicPr>
        <p:blipFill>
          <a:blip r:embed="rId1">
            <a:lum contrast="-18000"/>
          </a:blip>
          <a:stretch>
            <a:fillRect/>
          </a:stretch>
        </p:blipFill>
        <p:spPr>
          <a:xfrm>
            <a:off x="4068445" y="1347470"/>
            <a:ext cx="4356100" cy="27051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992,&quot;width&quot;:5682}"/>
</p:tagLst>
</file>

<file path=ppt/tags/tag2.xml><?xml version="1.0" encoding="utf-8"?>
<p:tagLst xmlns:p="http://schemas.openxmlformats.org/presentationml/2006/main">
  <p:tag name="KSO_WM_UNIT_TABLE_BEAUTIFY" val="smartTable{15eb00de-b62e-4a95-bb38-e8744a848429}"/>
  <p:tag name="TABLE_ENDDRAG_ORIGIN_RECT" val="519*241"/>
  <p:tag name="TABLE_ENDDRAG_RECT" val="100*92*519*243"/>
</p:tagLst>
</file>

<file path=ppt/tags/tag3.xml><?xml version="1.0" encoding="utf-8"?>
<p:tagLst xmlns:p="http://schemas.openxmlformats.org/presentationml/2006/main">
  <p:tag name="COMMONDATA" val="eyJoZGlkIjoiN2U4NWJhMzFiZGUzZTRkNmEwOTIwMDBlNWVkMzMzOTgifQ=="/>
</p:tagLst>
</file>

<file path=ppt/theme/theme1.xml><?xml version="1.0" encoding="utf-8"?>
<a:theme xmlns:a="http://schemas.openxmlformats.org/drawingml/2006/main" name="Office 主题​​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WPS 演示</Application>
  <PresentationFormat>全屏显示(16:9)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Times New Roman</vt:lpstr>
      <vt:lpstr>方正小标宋简体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dc:description>PPTS</dc:description>
  <dc:subject>PPTS</dc:subject>
  <cp:category>锐旗设计；https://9ppt.taobao.com</cp:category>
  <cp:lastModifiedBy>Administrator</cp:lastModifiedBy>
  <cp:revision>63</cp:revision>
  <dcterms:created xsi:type="dcterms:W3CDTF">2016-04-22T02:36:00Z</dcterms:created>
  <dcterms:modified xsi:type="dcterms:W3CDTF">2022-05-19T06:28:09Z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3312E1BB0281453C83225F587D3BD740</vt:lpwstr>
  </property>
</Properties>
</file>